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75213" cy="42803763"/>
  <p:notesSz cx="6794500" cy="9931400"/>
  <p:defaultTextStyle>
    <a:defPPr>
      <a:defRPr lang="en-US"/>
    </a:defPPr>
    <a:lvl1pPr algn="l" defTabSz="41703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2082800" indent="-1647825" algn="l" defTabSz="41703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4170363" indent="-3300413" algn="l" defTabSz="41703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6259513" indent="-4954588" algn="l" defTabSz="41703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8347075" indent="-6607175" algn="l" defTabSz="41703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B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31" autoAdjust="0"/>
    <p:restoredTop sz="94947" autoAdjust="0"/>
  </p:normalViewPr>
  <p:slideViewPr>
    <p:cSldViewPr snapToGrid="0">
      <p:cViewPr>
        <p:scale>
          <a:sx n="100" d="100"/>
          <a:sy n="100" d="100"/>
        </p:scale>
        <p:origin x="-7638" y="-15990"/>
      </p:cViewPr>
      <p:guideLst>
        <p:guide orient="horz" pos="13482"/>
        <p:guide pos="9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914400" cy="9144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057B796-EFD0-F246-9863-E2060FED03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17158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A6FB60-7F22-D74A-843C-F6413EDE31F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7890" y="0"/>
            <a:ext cx="2945024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171580">
              <a:defRPr sz="1200">
                <a:latin typeface="Arial" charset="0"/>
              </a:defRPr>
            </a:lvl1pPr>
          </a:lstStyle>
          <a:p>
            <a:pPr>
              <a:defRPr/>
            </a:pPr>
            <a:fld id="{74B8438F-1271-6C46-8F9C-9456BEDDECCF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E99419-FDB7-4F47-9563-16A61150F37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2766"/>
            <a:ext cx="2945024" cy="4970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17158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9FF592-48C8-3C47-AFB1-D96941E664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7890" y="9432766"/>
            <a:ext cx="2945024" cy="49704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A813B9-8573-914D-A8D2-51AED3D763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2170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DDBEE0A-5DFA-DE46-82C7-7D6177DD322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174752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A61207-634F-734D-A1D7-824436FEACA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7890" y="0"/>
            <a:ext cx="2945024" cy="49704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438597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9598E62-35EC-B84F-8906-602E012AB95E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600A71D-9804-B846-9BC5-B2DFD2D4314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081213" y="744538"/>
            <a:ext cx="26320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2897342-DE2C-B841-AD04-57AC32CAC1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133" y="4717972"/>
            <a:ext cx="5436235" cy="4468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6EE6E9-3630-3F4B-BA78-F264B58E57C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32766"/>
            <a:ext cx="2945024" cy="4970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174752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C1787-EB28-5944-9EC8-914FFA866B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7890" y="9432766"/>
            <a:ext cx="2945024" cy="49704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4384675">
              <a:defRPr sz="1200"/>
            </a:lvl1pPr>
          </a:lstStyle>
          <a:p>
            <a:fld id="{F0D34A83-C334-CB4D-8A80-280A6D000E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01717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68363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33388" algn="l" defTabSz="868363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868363" algn="l" defTabSz="868363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03338" algn="l" defTabSz="868363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738313" algn="l" defTabSz="868363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174602" algn="l" defTabSz="86984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609523" algn="l" defTabSz="86984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44443" algn="l" defTabSz="86984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79362" algn="l" defTabSz="86984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A109A4C0-3D7C-D24F-B1CA-0240842C08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C455B2B2-F0C4-E542-9F8B-24F394C710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nl-NL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D006F916-9A1C-F342-948F-7616765E1F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384675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4384675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4384675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4384675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4384675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38467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38467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38467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38467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5462D2F-9D93-D141-941E-B2A50F494F6A}" type="slidenum">
              <a:rPr lang="en-US" altLang="nl-NL" sz="12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nl-NL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43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3" y="13296915"/>
            <a:ext cx="25733931" cy="917506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283" y="24255466"/>
            <a:ext cx="21192650" cy="109387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6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5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2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0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80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5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3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0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5DD98-14C0-EE43-94D0-37584D51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D2F4B-E005-564B-A5E7-DD1E7C694BD4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CDC09-D0D9-4C44-9E4A-E8EE39F57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AB73E-4419-7645-AD90-F954C96B1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F6224C-D9C9-6C48-8AB8-47F0B7CE97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4959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EA25D-F534-B24B-AC21-A5048A690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E161A-CE89-1844-AE27-3AFC4203C8DA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7FC01-2E7C-964B-B451-21DF997F3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BE15C-3BF8-2D43-8FC9-8C313A1EA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61311-DB9D-8547-A7FE-F927F308F0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4404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020411" y="10968469"/>
            <a:ext cx="24519771" cy="2337461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50596" y="10968469"/>
            <a:ext cx="73065230" cy="2337461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4803-91DA-C748-A8E2-AD75E8E51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B58A6-50A4-E24A-8246-B1C993FBBD71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BA247-EEB6-3249-BA69-8947AA3B7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21B4A-DCB6-3C42-92B0-C1C547CE3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BDEDE-A2A4-D745-840C-2708D5BB4F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7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41404-6161-DE4F-86C1-2C971CAA7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9F7AD-590B-234B-9E0D-CC9819C93501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4A077-F49A-F541-9A6A-3EC5504BF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7D1A8A-0067-6248-B435-F7CEA57F7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34862-F695-044F-B639-55834FB64D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6468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33" y="27505386"/>
            <a:ext cx="25733931" cy="8501303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533" y="18142065"/>
            <a:ext cx="25733931" cy="9363320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7618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5235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285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047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808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570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332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094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7F23F-13C9-1941-99C1-2A225464E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7CB76-C680-EF4B-8C53-18E2AB0A9625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203CF-CAAC-5E4B-8A83-F3A1A19D9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7DCCF-970E-1045-9B58-B7CB274F4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A8057-CD29-1E4B-BEA4-5464FF5CF2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612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50593" y="63918308"/>
            <a:ext cx="48792499" cy="180796354"/>
          </a:xfrm>
        </p:spPr>
        <p:txBody>
          <a:bodyPr/>
          <a:lstStyle>
            <a:lvl1pPr>
              <a:defRPr sz="128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47681" y="63918308"/>
            <a:ext cx="48792502" cy="180796354"/>
          </a:xfrm>
        </p:spPr>
        <p:txBody>
          <a:bodyPr/>
          <a:lstStyle>
            <a:lvl1pPr>
              <a:defRPr sz="128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242C415-0287-3545-917F-8E48FBB43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49DEA-FFAD-C046-9D69-7B4260C0F1F5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C6FEA20-893B-AC44-8063-1AAFB3B29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547E2BD-1E10-6D4F-A94A-DB61E6875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816955-6DFD-4B49-AD3A-2641553844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8926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1" y="1714135"/>
            <a:ext cx="27247693" cy="713396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1" y="9581309"/>
            <a:ext cx="13376810" cy="3993033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7618" indent="0">
              <a:buNone/>
              <a:defRPr sz="9100" b="1"/>
            </a:lvl2pPr>
            <a:lvl3pPr marL="4175235" indent="0">
              <a:buNone/>
              <a:defRPr sz="8200" b="1"/>
            </a:lvl3pPr>
            <a:lvl4pPr marL="6262854" indent="0">
              <a:buNone/>
              <a:defRPr sz="7300" b="1"/>
            </a:lvl4pPr>
            <a:lvl5pPr marL="8350471" indent="0">
              <a:buNone/>
              <a:defRPr sz="7300" b="1"/>
            </a:lvl5pPr>
            <a:lvl6pPr marL="10438089" indent="0">
              <a:buNone/>
              <a:defRPr sz="7300" b="1"/>
            </a:lvl6pPr>
            <a:lvl7pPr marL="12525706" indent="0">
              <a:buNone/>
              <a:defRPr sz="7300" b="1"/>
            </a:lvl7pPr>
            <a:lvl8pPr marL="14613324" indent="0">
              <a:buNone/>
              <a:defRPr sz="7300" b="1"/>
            </a:lvl8pPr>
            <a:lvl9pPr marL="16700942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761" y="13574342"/>
            <a:ext cx="13376810" cy="24661708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389" y="9581309"/>
            <a:ext cx="13382066" cy="3993033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7618" indent="0">
              <a:buNone/>
              <a:defRPr sz="9100" b="1"/>
            </a:lvl2pPr>
            <a:lvl3pPr marL="4175235" indent="0">
              <a:buNone/>
              <a:defRPr sz="8200" b="1"/>
            </a:lvl3pPr>
            <a:lvl4pPr marL="6262854" indent="0">
              <a:buNone/>
              <a:defRPr sz="7300" b="1"/>
            </a:lvl4pPr>
            <a:lvl5pPr marL="8350471" indent="0">
              <a:buNone/>
              <a:defRPr sz="7300" b="1"/>
            </a:lvl5pPr>
            <a:lvl6pPr marL="10438089" indent="0">
              <a:buNone/>
              <a:defRPr sz="7300" b="1"/>
            </a:lvl6pPr>
            <a:lvl7pPr marL="12525706" indent="0">
              <a:buNone/>
              <a:defRPr sz="7300" b="1"/>
            </a:lvl7pPr>
            <a:lvl8pPr marL="14613324" indent="0">
              <a:buNone/>
              <a:defRPr sz="7300" b="1"/>
            </a:lvl8pPr>
            <a:lvl9pPr marL="16700942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389" y="13574342"/>
            <a:ext cx="13382066" cy="24661708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4151EC1-BE64-5149-9280-3612C4F50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25563-019A-6841-99D3-7951C34D7371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5EBE217-0F76-F147-8BDE-1FEC91DC1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81955FD-0C9D-644C-8F74-6D430C260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2AD294-DC75-9749-82D3-58F83AF5E7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0532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0D6241A-0462-B645-BD17-2B9113A11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288BC-7D51-A94C-B613-ABA24656F2B3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9DDBE4C-625E-574D-8EFC-7195737C4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8C09BD9-689D-9C4F-9D15-4C6A5B5BC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7104B-94A3-8146-8271-DBA42BFD4C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1486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655DBEF-9B21-114D-9935-076FCA1FE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E0E42-8DDB-6240-9C56-EF3ED40F2F66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224101C-D068-8843-98AC-E267A999A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0138860-1526-DA46-A245-119ECF107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EC682C-8DAA-F24C-A074-0B9195437E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088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5" y="1704224"/>
            <a:ext cx="9960337" cy="7252860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767" y="1704229"/>
            <a:ext cx="16924685" cy="36531826"/>
          </a:xfrm>
        </p:spPr>
        <p:txBody>
          <a:bodyPr/>
          <a:lstStyle>
            <a:lvl1pPr>
              <a:defRPr sz="14700"/>
            </a:lvl1pPr>
            <a:lvl2pPr>
              <a:defRPr sz="12800"/>
            </a:lvl2pPr>
            <a:lvl3pPr>
              <a:defRPr sz="109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765" y="8957089"/>
            <a:ext cx="9960337" cy="29278966"/>
          </a:xfrm>
        </p:spPr>
        <p:txBody>
          <a:bodyPr/>
          <a:lstStyle>
            <a:lvl1pPr marL="0" indent="0">
              <a:buNone/>
              <a:defRPr sz="6400"/>
            </a:lvl1pPr>
            <a:lvl2pPr marL="2087618" indent="0">
              <a:buNone/>
              <a:defRPr sz="5500"/>
            </a:lvl2pPr>
            <a:lvl3pPr marL="4175235" indent="0">
              <a:buNone/>
              <a:defRPr sz="4600"/>
            </a:lvl3pPr>
            <a:lvl4pPr marL="6262854" indent="0">
              <a:buNone/>
              <a:defRPr sz="4100"/>
            </a:lvl4pPr>
            <a:lvl5pPr marL="8350471" indent="0">
              <a:buNone/>
              <a:defRPr sz="4100"/>
            </a:lvl5pPr>
            <a:lvl6pPr marL="10438089" indent="0">
              <a:buNone/>
              <a:defRPr sz="4100"/>
            </a:lvl6pPr>
            <a:lvl7pPr marL="12525706" indent="0">
              <a:buNone/>
              <a:defRPr sz="4100"/>
            </a:lvl7pPr>
            <a:lvl8pPr marL="14613324" indent="0">
              <a:buNone/>
              <a:defRPr sz="4100"/>
            </a:lvl8pPr>
            <a:lvl9pPr marL="16700942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4E1E29B-1441-8D4B-8F63-B01872E15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F9DC9-BFA0-0F40-BE23-3928968778D9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2508D43-4FEA-5742-A3DF-0DA41F6E0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012734-AFD8-BD49-BAC9-4CF9C0B63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1B3A7-DBCB-B945-8E99-3BA692F065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592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154" y="29962637"/>
            <a:ext cx="18165128" cy="3537258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154" y="3824597"/>
            <a:ext cx="18165128" cy="25682258"/>
          </a:xfrm>
        </p:spPr>
        <p:txBody>
          <a:bodyPr rtlCol="0">
            <a:normAutofit/>
          </a:bodyPr>
          <a:lstStyle>
            <a:lvl1pPr marL="0" indent="0">
              <a:buNone/>
              <a:defRPr sz="14700"/>
            </a:lvl1pPr>
            <a:lvl2pPr marL="2087618" indent="0">
              <a:buNone/>
              <a:defRPr sz="12800"/>
            </a:lvl2pPr>
            <a:lvl3pPr marL="4175235" indent="0">
              <a:buNone/>
              <a:defRPr sz="10900"/>
            </a:lvl3pPr>
            <a:lvl4pPr marL="6262854" indent="0">
              <a:buNone/>
              <a:defRPr sz="9100"/>
            </a:lvl4pPr>
            <a:lvl5pPr marL="8350471" indent="0">
              <a:buNone/>
              <a:defRPr sz="9100"/>
            </a:lvl5pPr>
            <a:lvl6pPr marL="10438089" indent="0">
              <a:buNone/>
              <a:defRPr sz="9100"/>
            </a:lvl6pPr>
            <a:lvl7pPr marL="12525706" indent="0">
              <a:buNone/>
              <a:defRPr sz="9100"/>
            </a:lvl7pPr>
            <a:lvl8pPr marL="14613324" indent="0">
              <a:buNone/>
              <a:defRPr sz="9100"/>
            </a:lvl8pPr>
            <a:lvl9pPr marL="16700942" indent="0">
              <a:buNone/>
              <a:defRPr sz="91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154" y="33499895"/>
            <a:ext cx="18165128" cy="5023494"/>
          </a:xfrm>
        </p:spPr>
        <p:txBody>
          <a:bodyPr/>
          <a:lstStyle>
            <a:lvl1pPr marL="0" indent="0">
              <a:buNone/>
              <a:defRPr sz="6400"/>
            </a:lvl1pPr>
            <a:lvl2pPr marL="2087618" indent="0">
              <a:buNone/>
              <a:defRPr sz="5500"/>
            </a:lvl2pPr>
            <a:lvl3pPr marL="4175235" indent="0">
              <a:buNone/>
              <a:defRPr sz="4600"/>
            </a:lvl3pPr>
            <a:lvl4pPr marL="6262854" indent="0">
              <a:buNone/>
              <a:defRPr sz="4100"/>
            </a:lvl4pPr>
            <a:lvl5pPr marL="8350471" indent="0">
              <a:buNone/>
              <a:defRPr sz="4100"/>
            </a:lvl5pPr>
            <a:lvl6pPr marL="10438089" indent="0">
              <a:buNone/>
              <a:defRPr sz="4100"/>
            </a:lvl6pPr>
            <a:lvl7pPr marL="12525706" indent="0">
              <a:buNone/>
              <a:defRPr sz="4100"/>
            </a:lvl7pPr>
            <a:lvl8pPr marL="14613324" indent="0">
              <a:buNone/>
              <a:defRPr sz="4100"/>
            </a:lvl8pPr>
            <a:lvl9pPr marL="16700942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5248483-6921-C748-BE99-BFE636703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0FEEB-100B-C54D-BA04-8B080773EA07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B17C9A2-8AC0-C746-BE63-EFC41FB58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8998E21-231F-1B43-A227-24B3E1408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68C14-DF4B-B442-AAED-26A405B7FD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080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5A080F1-A825-924A-8770-3F5633C0F25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514475" y="1714500"/>
            <a:ext cx="2724626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524" tIns="208762" rIns="417524" bIns="20876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DFDB9A6-B404-AF4F-812F-FC11C295BEE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514475" y="9986963"/>
            <a:ext cx="27246263" cy="2824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524" tIns="208762" rIns="417524" bIns="2087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Click to edit Master text styles</a:t>
            </a:r>
          </a:p>
          <a:p>
            <a:pPr lvl="1"/>
            <a:r>
              <a:rPr lang="en-US" altLang="nl-NL"/>
              <a:t>Second level</a:t>
            </a:r>
          </a:p>
          <a:p>
            <a:pPr lvl="2"/>
            <a:r>
              <a:rPr lang="en-US" altLang="nl-NL"/>
              <a:t>Third level</a:t>
            </a:r>
          </a:p>
          <a:p>
            <a:pPr lvl="3"/>
            <a:r>
              <a:rPr lang="en-US" altLang="nl-NL"/>
              <a:t>Fourth level</a:t>
            </a:r>
          </a:p>
          <a:p>
            <a:pPr lvl="4"/>
            <a:r>
              <a:rPr lang="en-US" altLang="nl-NL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9B495-FB04-574F-8865-42235E9AB9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14475" y="39673213"/>
            <a:ext cx="7062788" cy="2279650"/>
          </a:xfrm>
          <a:prstGeom prst="rect">
            <a:avLst/>
          </a:prstGeom>
        </p:spPr>
        <p:txBody>
          <a:bodyPr vert="horz" wrap="square" lIns="417524" tIns="208762" rIns="417524" bIns="208762" numCol="1" anchor="ctr" anchorCtr="0" compatLnSpc="1">
            <a:prstTxWarp prst="textNoShape">
              <a:avLst/>
            </a:prstTxWarp>
          </a:bodyPr>
          <a:lstStyle>
            <a:lvl1pPr defTabSz="4172813">
              <a:defRPr sz="55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AE235B9-E920-1C43-8DC3-2CFE87C5C0E7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5C5AF-16E8-C442-ABD0-D4CDF49414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344150" y="39673213"/>
            <a:ext cx="9586913" cy="2279650"/>
          </a:xfrm>
          <a:prstGeom prst="rect">
            <a:avLst/>
          </a:prstGeom>
        </p:spPr>
        <p:txBody>
          <a:bodyPr vert="horz" wrap="square" lIns="417524" tIns="208762" rIns="417524" bIns="208762" numCol="1" anchor="ctr" anchorCtr="0" compatLnSpc="1">
            <a:prstTxWarp prst="textNoShape">
              <a:avLst/>
            </a:prstTxWarp>
          </a:bodyPr>
          <a:lstStyle>
            <a:lvl1pPr algn="ctr" defTabSz="4172813">
              <a:defRPr sz="5500">
                <a:solidFill>
                  <a:srgbClr val="898989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31783-9C42-A248-B2DC-D29210012E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697950" y="39673213"/>
            <a:ext cx="7062788" cy="2279650"/>
          </a:xfrm>
          <a:prstGeom prst="rect">
            <a:avLst/>
          </a:prstGeom>
        </p:spPr>
        <p:txBody>
          <a:bodyPr vert="horz" wrap="square" lIns="417524" tIns="208762" rIns="417524" bIns="208762" numCol="1" anchor="ctr" anchorCtr="0" compatLnSpc="1">
            <a:prstTxWarp prst="textNoShape">
              <a:avLst/>
            </a:prstTxWarp>
          </a:bodyPr>
          <a:lstStyle>
            <a:lvl1pPr algn="r" defTabSz="4171950">
              <a:defRPr sz="55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7A03B85-5E63-7F41-86BE-B6DD6CB34C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0363" rtl="0" eaLnBrk="0" fontAlgn="base" hangingPunct="0">
        <a:spcBef>
          <a:spcPct val="0"/>
        </a:spcBef>
        <a:spcAft>
          <a:spcPct val="0"/>
        </a:spcAft>
        <a:defRPr sz="201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defTabSz="417036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defTabSz="417036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defTabSz="417036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defTabSz="417036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34920" algn="ctr" defTabSz="4174027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6pPr>
      <a:lvl7pPr marL="869842" algn="ctr" defTabSz="4174027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7pPr>
      <a:lvl8pPr marL="1304760" algn="ctr" defTabSz="4174027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8pPr>
      <a:lvl9pPr marL="1739681" algn="ctr" defTabSz="4174027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9pPr>
    </p:titleStyle>
    <p:bodyStyle>
      <a:lvl1pPr marL="1562100" indent="-1562100" algn="l" defTabSz="41703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7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3387725" indent="-1303338" algn="l" defTabSz="41703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5218113" indent="-1041400" algn="l" defTabSz="41703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9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7304088" indent="-1041400" algn="l" defTabSz="41703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9390063" indent="-1041400" algn="l" defTabSz="41703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1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1481897" indent="-1043809" algn="l" defTabSz="4175235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9515" indent="-1043809" algn="l" defTabSz="4175235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7134" indent="-1043809" algn="l" defTabSz="4175235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4752" indent="-1043809" algn="l" defTabSz="4175235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523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618" algn="l" defTabSz="417523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5235" algn="l" defTabSz="417523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2854" algn="l" defTabSz="417523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0471" algn="l" defTabSz="417523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8089" algn="l" defTabSz="417523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5706" algn="l" defTabSz="417523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3324" algn="l" defTabSz="417523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0942" algn="l" defTabSz="417523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tif"/><Relationship Id="rId3" Type="http://schemas.openxmlformats.org/officeDocument/2006/relationships/image" Target="../media/image1.png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C:\Users\senilav\AppData\Local\Microsoft\Windows\INetCache\Content.Outlook\2WGPT3QQ\www.comsol.se\model\electromagnetic-forces-on-parallel-current-carrying-wires-131" TargetMode="External"/><Relationship Id="rId11" Type="http://schemas.openxmlformats.org/officeDocument/2006/relationships/image" Target="../media/image5.png"/><Relationship Id="rId5" Type="http://schemas.openxmlformats.org/officeDocument/2006/relationships/hyperlink" Target="https://en.wikipedia.org/wiki/Special:BookSources/978-0-13-249995-8" TargetMode="External"/><Relationship Id="rId10" Type="http://schemas.openxmlformats.org/officeDocument/2006/relationships/image" Target="../media/image4.png"/><Relationship Id="rId4" Type="http://schemas.openxmlformats.org/officeDocument/2006/relationships/hyperlink" Target="https://en.wikipedia.org/wiki/International_Standard_Book_Number" TargetMode="Externa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Box 3">
            <a:extLst>
              <a:ext uri="{FF2B5EF4-FFF2-40B4-BE49-F238E27FC236}">
                <a16:creationId xmlns:a16="http://schemas.microsoft.com/office/drawing/2014/main" id="{EED9D940-F4FF-024E-B7AE-8FAE83C5C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7" y="1141557"/>
            <a:ext cx="27134789" cy="476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984" tIns="43492" rIns="86984" bIns="43492">
            <a:spAutoFit/>
          </a:bodyPr>
          <a:lstStyle/>
          <a:p>
            <a:pPr algn="ctr" defTabSz="4174027">
              <a:defRPr/>
            </a:pPr>
            <a:r>
              <a:rPr lang="en-US" sz="7200" b="1"/>
              <a:t>Forces on parallel three-phase AC-conductors </a:t>
            </a:r>
            <a:br>
              <a:rPr lang="en-US" sz="7200" b="1"/>
            </a:br>
            <a:r>
              <a:rPr lang="en-US" sz="7200" b="1"/>
              <a:t>during a phase to ground fault </a:t>
            </a:r>
            <a:endParaRPr lang="en-US" sz="200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algn="ctr"/>
            <a:r>
              <a:rPr lang="en-US" sz="4000"/>
              <a:t>Daniel Edström</a:t>
            </a:r>
            <a:r>
              <a:rPr lang="en-US" sz="4000" baseline="30000"/>
              <a:t>1</a:t>
            </a:r>
            <a:r>
              <a:rPr lang="en-US" sz="4000"/>
              <a:t>, Nils Lavesson</a:t>
            </a:r>
            <a:r>
              <a:rPr lang="en-US" sz="4000" baseline="30000"/>
              <a:t>2</a:t>
            </a:r>
            <a:r>
              <a:rPr lang="en-US" sz="4000"/>
              <a:t>, Magnus Ögren</a:t>
            </a:r>
            <a:r>
              <a:rPr lang="en-US" sz="4000" baseline="30000"/>
              <a:t>1</a:t>
            </a:r>
            <a:endParaRPr lang="en-US" sz="4000"/>
          </a:p>
          <a:p>
            <a:pPr marL="914276" indent="-914276" algn="ctr" defTabSz="4387247">
              <a:defRPr/>
            </a:pPr>
            <a:r>
              <a:rPr lang="en-US" sz="4000" baseline="30000"/>
              <a:t>1</a:t>
            </a:r>
            <a:r>
              <a:rPr lang="en-US" sz="4000"/>
              <a:t>School of Science and Technology, Örebro University, Sweden</a:t>
            </a:r>
            <a:br>
              <a:rPr lang="en-US" sz="4000"/>
            </a:br>
            <a:r>
              <a:rPr lang="en-US" sz="4000" baseline="30000"/>
              <a:t>2</a:t>
            </a:r>
            <a:r>
              <a:rPr lang="en-US" sz="4000"/>
              <a:t>ABB Corporate Research, Västerås, Sweden</a:t>
            </a:r>
          </a:p>
          <a:p>
            <a:pPr marL="914276" indent="-914276" algn="ctr" defTabSz="4387247" eaLnBrk="1" hangingPunct="1">
              <a:defRPr/>
            </a:pPr>
            <a:endParaRPr lang="en-US" sz="4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1" name="TextBox 6">
            <a:extLst>
              <a:ext uri="{FF2B5EF4-FFF2-40B4-BE49-F238E27FC236}">
                <a16:creationId xmlns:a16="http://schemas.microsoft.com/office/drawing/2014/main" id="{FFAA168A-D7A5-134D-961C-7DB57519D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9" y="5832607"/>
            <a:ext cx="13017206" cy="5997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984" tIns="43492" rIns="86984" bIns="43492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4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None/>
            </a:pPr>
            <a:r>
              <a:rPr lang="en-US" altLang="nl-NL" sz="4800" b="1" dirty="0">
                <a:cs typeface="Calibri" panose="020F0502020204030204" pitchFamily="34" charset="0"/>
              </a:rPr>
              <a:t>INTRODUCTION</a:t>
            </a:r>
            <a:r>
              <a:rPr lang="en-US" altLang="nl-NL" sz="4800" dirty="0">
                <a:cs typeface="Calibri" panose="020F0502020204030204" pitchFamily="34" charset="0"/>
              </a:rPr>
              <a:t>: </a:t>
            </a:r>
            <a:r>
              <a:rPr lang="en-US" sz="4800" dirty="0"/>
              <a:t>We calculate forces on parallel AC conductors, as is </a:t>
            </a:r>
            <a:r>
              <a:rPr lang="en-US" sz="4800"/>
              <a:t>present </a:t>
            </a:r>
            <a:r>
              <a:rPr lang="en-US" sz="4800" smtClean="0"/>
              <a:t>in various </a:t>
            </a:r>
            <a:r>
              <a:rPr lang="en-US" sz="4800" dirty="0"/>
              <a:t>electrical installations e.g. in substations [1], see an example in Fig. 1. Including the skin effect due to the AC-currents and the relatively large cross sections, forces on each of the conductors are calculated and studied as function of the geometry for a phase to ground fault.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TextBox 7">
                <a:extLst>
                  <a:ext uri="{FF2B5EF4-FFF2-40B4-BE49-F238E27FC236}">
                    <a16:creationId xmlns:a16="http://schemas.microsoft.com/office/drawing/2014/main" id="{4A08504F-7725-A243-96B9-497CEA110D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7923" y="33723038"/>
                <a:ext cx="13300094" cy="6883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86984" tIns="43492" rIns="86984" bIns="43492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147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109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91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91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1703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91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1703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91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1703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91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1703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91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buNone/>
                </a:pPr>
                <a:r>
                  <a:rPr lang="en-US" sz="4800" dirty="0"/>
                  <a:t>A phase to ground fault is simulated with the Magnetic Fields interface of COMSOL Multiphysics using a 2D cross-section of the wires and the surrounding </a:t>
                </a:r>
                <a:r>
                  <a:rPr lang="en-US" sz="4800"/>
                  <a:t>air (</a:t>
                </a:r>
                <a:r>
                  <a:rPr lang="en-US" sz="4800" dirty="0"/>
                  <a:t>Fig. 3). The governing equations are those of Ampère’s Law:</a:t>
                </a: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en-US" sz="4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𝑯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𝑱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𝑱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n-US" sz="4800" b="1" dirty="0">
                  <a:ea typeface="Cambria Math" panose="02040503050406030204" pitchFamily="18" charset="0"/>
                </a:endParaRPr>
              </a:p>
              <a:p>
                <a:pPr>
                  <a:buNone/>
                </a:pPr>
                <a:r>
                  <a:rPr lang="en-US" sz="4800" dirty="0"/>
                  <a:t>The simulated currents are shown in Fig. 4 and the forces between the wires are calculated by integrating the Maxwell surface stress tensor.</a:t>
                </a:r>
              </a:p>
            </p:txBody>
          </p:sp>
        </mc:Choice>
        <mc:Fallback xmlns="">
          <p:sp>
            <p:nvSpPr>
              <p:cNvPr id="2052" name="TextBox 7">
                <a:extLst>
                  <a:ext uri="{FF2B5EF4-FFF2-40B4-BE49-F238E27FC236}">
                    <a16:creationId xmlns:a16="http://schemas.microsoft.com/office/drawing/2014/main" id="{4A08504F-7725-A243-96B9-497CEA110D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37923" y="33723038"/>
                <a:ext cx="13300094" cy="6883540"/>
              </a:xfrm>
              <a:prstGeom prst="rect">
                <a:avLst/>
              </a:prstGeom>
              <a:blipFill>
                <a:blip r:embed="rId3"/>
                <a:stretch>
                  <a:fillRect l="-2108" t="-1949" r="-1787" b="-389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8" name="TextBox 15">
            <a:extLst>
              <a:ext uri="{FF2B5EF4-FFF2-40B4-BE49-F238E27FC236}">
                <a16:creationId xmlns:a16="http://schemas.microsoft.com/office/drawing/2014/main" id="{A0A9D8B8-7127-D248-9486-D72164C15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87240" y="5848649"/>
            <a:ext cx="13019177" cy="3781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984" tIns="43492" rIns="86984" bIns="43492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4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4800" b="1" dirty="0">
                <a:cs typeface="Calibri" panose="020F0502020204030204" pitchFamily="34" charset="0"/>
              </a:rPr>
              <a:t>RESULTS</a:t>
            </a:r>
            <a:r>
              <a:rPr lang="en-US" altLang="nl-NL" sz="4800" dirty="0">
                <a:cs typeface="Calibri" panose="020F0502020204030204" pitchFamily="34" charset="0"/>
              </a:rPr>
              <a:t>: After stepwise numerical benchmarking, reported in the conference paper, we finally create a </a:t>
            </a:r>
            <a:r>
              <a:rPr lang="en-US" sz="4800" i="1" dirty="0"/>
              <a:t>Simulation App</a:t>
            </a:r>
            <a:r>
              <a:rPr lang="en-US" sz="4800" dirty="0"/>
              <a:t> for calculating forces on the conductors [3] during a non-trivial short circuit event.</a:t>
            </a:r>
            <a:endParaRPr lang="en-US" altLang="nl-NL" sz="4800" dirty="0">
              <a:solidFill>
                <a:srgbClr val="FF0000"/>
              </a:solidFill>
              <a:cs typeface="Calibri" panose="020F0502020204030204" pitchFamily="34" charset="0"/>
            </a:endParaRPr>
          </a:p>
        </p:txBody>
      </p:sp>
      <p:sp>
        <p:nvSpPr>
          <p:cNvPr id="2086" name="TextBox 22">
            <a:extLst>
              <a:ext uri="{FF2B5EF4-FFF2-40B4-BE49-F238E27FC236}">
                <a16:creationId xmlns:a16="http://schemas.microsoft.com/office/drawing/2014/main" id="{067FFD12-C65D-E84D-82ED-9FD7053DB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21029" y="34475608"/>
            <a:ext cx="13029272" cy="3781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984" tIns="43492" rIns="86984" bIns="43492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4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None/>
            </a:pPr>
            <a:r>
              <a:rPr lang="en-US" altLang="nl-NL" sz="4800" b="1" dirty="0">
                <a:cs typeface="Calibri" panose="020F0502020204030204" pitchFamily="34" charset="0"/>
              </a:rPr>
              <a:t>CONCLUSIONS</a:t>
            </a:r>
            <a:r>
              <a:rPr lang="en-US" altLang="nl-NL" sz="4800" dirty="0">
                <a:cs typeface="Calibri" panose="020F0502020204030204" pitchFamily="34" charset="0"/>
              </a:rPr>
              <a:t>: </a:t>
            </a:r>
            <a:r>
              <a:rPr lang="en-US" altLang="nl-NL" sz="4800" dirty="0"/>
              <a:t>F</a:t>
            </a:r>
            <a:r>
              <a:rPr lang="en-US" sz="4800" dirty="0"/>
              <a:t>orces on conductors in a sub- station during a phase to ground fault can be calculated in a </a:t>
            </a:r>
            <a:r>
              <a:rPr lang="en-US" sz="4800" i="1" dirty="0"/>
              <a:t>time dependent</a:t>
            </a:r>
            <a:r>
              <a:rPr lang="en-US" sz="4800" dirty="0"/>
              <a:t> </a:t>
            </a:r>
            <a:r>
              <a:rPr lang="en-US" sz="4800" i="1" dirty="0"/>
              <a:t>study</a:t>
            </a:r>
            <a:r>
              <a:rPr lang="en-US" sz="4800" dirty="0"/>
              <a:t> with the AC/DC Module. Finally, we have created a </a:t>
            </a:r>
            <a:r>
              <a:rPr lang="en-US" sz="4800" i="1" dirty="0"/>
              <a:t>Simulation App</a:t>
            </a:r>
            <a:r>
              <a:rPr lang="en-US" sz="4800" dirty="0"/>
              <a:t> for the electric power industry.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8974D01-8153-BC41-856A-A00CCD55800A}"/>
              </a:ext>
            </a:extLst>
          </p:cNvPr>
          <p:cNvSpPr txBox="1"/>
          <p:nvPr/>
        </p:nvSpPr>
        <p:spPr>
          <a:xfrm>
            <a:off x="15342864" y="38426079"/>
            <a:ext cx="13024286" cy="3596486"/>
          </a:xfrm>
          <a:prstGeom prst="rect">
            <a:avLst/>
          </a:prstGeom>
          <a:noFill/>
        </p:spPr>
        <p:txBody>
          <a:bodyPr wrap="square" lIns="86984" tIns="43492" rIns="86984" bIns="43492">
            <a:spAutoFit/>
          </a:bodyPr>
          <a:lstStyle/>
          <a:p>
            <a:pPr defTabSz="41752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REFERENCES</a:t>
            </a:r>
            <a:r>
              <a:rPr lang="en-US" sz="480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</a:t>
            </a:r>
          </a:p>
          <a:p>
            <a:pPr marL="1087301" indent="-1087301" defTabSz="4175235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/>
              <a:t>IEEE Standard C37.12-2008 - IEEE Guide for Bus Design in Air Insulated Substations.</a:t>
            </a:r>
            <a:endParaRPr lang="en-US" sz="240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1087301" indent="-1087301" defTabSz="4175235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i="1"/>
              <a:t>Jordan, Edward Conrad (1968), Electromagnetic Waves and Radiating Systems, Prentice Hall, </a:t>
            </a:r>
            <a:r>
              <a:rPr lang="en-US" sz="2400">
                <a:hlinkClick r:id="rId4" tooltip="International Standard Book Number"/>
              </a:rPr>
              <a:t>ISBN</a:t>
            </a:r>
            <a:r>
              <a:rPr lang="en-US" sz="2400" i="1"/>
              <a:t> </a:t>
            </a:r>
            <a:r>
              <a:rPr lang="en-US" sz="2400">
                <a:hlinkClick r:id="rId5" tooltip="Special:BookSources/978-0-13-249995-8"/>
              </a:rPr>
              <a:t>978-0-13-249995-8.</a:t>
            </a:r>
            <a:endParaRPr lang="en-US" sz="2400"/>
          </a:p>
          <a:p>
            <a:pPr marL="1087301" indent="-1087301" defTabSz="4175235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u="sng">
                <a:hlinkClick r:id="rId6"/>
              </a:rPr>
              <a:t>www.comsol.se/model/electromagnetic-forces-on-parallel-current-carrying-wires-131</a:t>
            </a:r>
            <a:r>
              <a:rPr lang="en-US" sz="2800"/>
              <a:t/>
            </a:r>
            <a:br>
              <a:rPr lang="en-US" sz="2800"/>
            </a:br>
            <a:endParaRPr lang="en-US" sz="2800"/>
          </a:p>
          <a:p>
            <a:pPr marL="1087301" indent="-1087301" defTabSz="4175235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n-US" sz="280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1087301" indent="-1087301" defTabSz="4175235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n-US" sz="280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088" name="TextBox 24">
            <a:extLst>
              <a:ext uri="{FF2B5EF4-FFF2-40B4-BE49-F238E27FC236}">
                <a16:creationId xmlns:a16="http://schemas.microsoft.com/office/drawing/2014/main" id="{F1E4126A-6A40-9640-AEDD-8346A4AF0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1895" y="31769682"/>
            <a:ext cx="13300094" cy="1749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6984" tIns="43492" rIns="86984" bIns="43492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4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600" b="1" dirty="0">
                <a:cs typeface="Calibri" panose="020F0502020204030204" pitchFamily="34" charset="0"/>
              </a:rPr>
              <a:t>Figure 2</a:t>
            </a:r>
            <a:r>
              <a:rPr lang="en-US" altLang="nl-NL" sz="3600" dirty="0">
                <a:cs typeface="Calibri" panose="020F0502020204030204" pitchFamily="34" charset="0"/>
              </a:rPr>
              <a:t>. </a:t>
            </a:r>
            <a:r>
              <a:rPr lang="en-US" sz="3600" dirty="0"/>
              <a:t>Normalized current densities for AC of different frequencies, </a:t>
            </a:r>
            <a:br>
              <a:rPr lang="en-US" sz="3600" dirty="0"/>
            </a:br>
            <a:r>
              <a:rPr lang="en-US" sz="3600" dirty="0"/>
              <a:t>top line for </a:t>
            </a:r>
            <a:r>
              <a:rPr lang="en-US" sz="3600" i="1" dirty="0"/>
              <a:t>f=0 </a:t>
            </a:r>
            <a:r>
              <a:rPr lang="en-US" sz="3600" dirty="0"/>
              <a:t>(DC), lowest curve is for </a:t>
            </a:r>
            <a:r>
              <a:rPr lang="en-US" sz="3600" i="1" dirty="0"/>
              <a:t>f=1.0 kHz</a:t>
            </a:r>
            <a:r>
              <a:rPr lang="en-US" sz="3600" dirty="0"/>
              <a:t>. Dashed curves are </a:t>
            </a:r>
            <a:br>
              <a:rPr lang="en-US" sz="3600" dirty="0"/>
            </a:br>
            <a:r>
              <a:rPr lang="en-US" sz="3600" dirty="0"/>
              <a:t>from analytic formulae [2], while circles shows results from </a:t>
            </a:r>
            <a:r>
              <a:rPr lang="en-US" sz="3600" dirty="0" err="1"/>
              <a:t>Comsol</a:t>
            </a:r>
            <a:r>
              <a:rPr lang="en-US" sz="3600" dirty="0"/>
              <a:t>. </a:t>
            </a:r>
            <a:endParaRPr lang="en-US" altLang="nl-NL" sz="3600" dirty="0">
              <a:cs typeface="Calibri" panose="020F0502020204030204" pitchFamily="34" charset="0"/>
            </a:endParaRPr>
          </a:p>
        </p:txBody>
      </p:sp>
      <p:sp>
        <p:nvSpPr>
          <p:cNvPr id="2089" name="TextBox 25">
            <a:extLst>
              <a:ext uri="{FF2B5EF4-FFF2-40B4-BE49-F238E27FC236}">
                <a16:creationId xmlns:a16="http://schemas.microsoft.com/office/drawing/2014/main" id="{10595A17-4314-624E-A1B3-3E27CC01E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87240" y="14306459"/>
            <a:ext cx="13370482" cy="641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984" tIns="43492" rIns="86984" bIns="43492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4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3600" b="1" dirty="0">
                <a:cs typeface="Calibri" panose="020F0502020204030204" pitchFamily="34" charset="0"/>
              </a:rPr>
              <a:t>Figure 3</a:t>
            </a:r>
            <a:r>
              <a:rPr lang="en-US" altLang="nl-NL" sz="3600" dirty="0">
                <a:cs typeface="Calibri" panose="020F0502020204030204" pitchFamily="34" charset="0"/>
              </a:rPr>
              <a:t>. </a:t>
            </a:r>
            <a:r>
              <a:rPr lang="en-US" sz="3600" dirty="0"/>
              <a:t>Example mesh for a cross section of the AC-conductors, Fig. 1.</a:t>
            </a:r>
            <a:endParaRPr lang="en-US" altLang="nl-NL" sz="3600" dirty="0">
              <a:cs typeface="Calibri" panose="020F0502020204030204" pitchFamily="34" charset="0"/>
            </a:endParaRPr>
          </a:p>
        </p:txBody>
      </p:sp>
      <p:sp>
        <p:nvSpPr>
          <p:cNvPr id="2090" name="TextBox 26">
            <a:extLst>
              <a:ext uri="{FF2B5EF4-FFF2-40B4-BE49-F238E27FC236}">
                <a16:creationId xmlns:a16="http://schemas.microsoft.com/office/drawing/2014/main" id="{4777EA07-A11C-6249-80C7-698BCEF47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87240" y="23228370"/>
            <a:ext cx="8578416" cy="641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6984" tIns="43492" rIns="86984" bIns="43492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4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3600" b="1">
                <a:cs typeface="Calibri" panose="020F0502020204030204" pitchFamily="34" charset="0"/>
              </a:rPr>
              <a:t>Figure 4</a:t>
            </a:r>
            <a:r>
              <a:rPr lang="en-US" altLang="nl-NL" sz="3600">
                <a:cs typeface="Calibri" panose="020F0502020204030204" pitchFamily="34" charset="0"/>
              </a:rPr>
              <a:t>. Currents applied to the three wires.</a:t>
            </a:r>
          </a:p>
        </p:txBody>
      </p:sp>
      <p:sp>
        <p:nvSpPr>
          <p:cNvPr id="2092" name="TextBox 28">
            <a:extLst>
              <a:ext uri="{FF2B5EF4-FFF2-40B4-BE49-F238E27FC236}">
                <a16:creationId xmlns:a16="http://schemas.microsoft.com/office/drawing/2014/main" id="{B1056133-A630-A340-8799-CF384CEF1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87240" y="33080756"/>
            <a:ext cx="10549083" cy="1749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6984" tIns="43492" rIns="86984" bIns="43492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4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altLang="nl-NL" sz="3600" b="1" dirty="0">
                <a:cs typeface="Calibri" panose="020F0502020204030204" pitchFamily="34" charset="0"/>
              </a:rPr>
              <a:t>Figure 5</a:t>
            </a:r>
            <a:r>
              <a:rPr lang="en-US" altLang="nl-NL" sz="3600" dirty="0">
                <a:cs typeface="Calibri" panose="020F0502020204030204" pitchFamily="34" charset="0"/>
              </a:rPr>
              <a:t>. </a:t>
            </a:r>
            <a:r>
              <a:rPr lang="en-US" sz="3600" i="1" dirty="0"/>
              <a:t>Simulation App</a:t>
            </a:r>
            <a:r>
              <a:rPr lang="en-US" sz="3600" dirty="0"/>
              <a:t> for the electric power industry</a:t>
            </a:r>
            <a:br>
              <a:rPr lang="en-US" sz="3600" dirty="0"/>
            </a:br>
            <a:r>
              <a:rPr lang="en-US" sz="3600" dirty="0"/>
              <a:t>showing the calculated forces.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cs typeface="Calibri" panose="020F0502020204030204" pitchFamily="34" charset="0"/>
            </a:endParaRPr>
          </a:p>
        </p:txBody>
      </p:sp>
      <p:sp>
        <p:nvSpPr>
          <p:cNvPr id="2096" name="TextBox 33">
            <a:extLst>
              <a:ext uri="{FF2B5EF4-FFF2-40B4-BE49-F238E27FC236}">
                <a16:creationId xmlns:a16="http://schemas.microsoft.com/office/drawing/2014/main" id="{478932AD-87D4-5E47-9D62-E7F29E38E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1012" y="17989903"/>
            <a:ext cx="12126054" cy="1749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984" tIns="43492" rIns="86984" bIns="43492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4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3600" b="1" dirty="0">
                <a:cs typeface="Calibri" panose="020F0502020204030204" pitchFamily="34" charset="0"/>
              </a:rPr>
              <a:t>Figure 1</a:t>
            </a:r>
            <a:r>
              <a:rPr lang="en-US" altLang="nl-NL" sz="3600" dirty="0">
                <a:cs typeface="Calibri" panose="020F0502020204030204" pitchFamily="34" charset="0"/>
              </a:rPr>
              <a:t>. An ABB static var compensator</a:t>
            </a:r>
            <a:r>
              <a:rPr lang="en-US" sz="3600" dirty="0"/>
              <a:t> outside Dallas, US. The three conductors to the left motivates the geometry considered (Fig. 3). Picture by ABB.</a:t>
            </a:r>
            <a:endParaRPr lang="en-US" altLang="nl-NL" sz="3600" dirty="0">
              <a:cs typeface="Calibri" panose="020F0502020204030204" pitchFamily="34" charset="0"/>
            </a:endParaRPr>
          </a:p>
        </p:txBody>
      </p:sp>
      <p:sp>
        <p:nvSpPr>
          <p:cNvPr id="2097" name="TextBox 1">
            <a:extLst>
              <a:ext uri="{FF2B5EF4-FFF2-40B4-BE49-F238E27FC236}">
                <a16:creationId xmlns:a16="http://schemas.microsoft.com/office/drawing/2014/main" id="{39CBE0C8-6EEF-F74A-9126-F93FE6E11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000" y="41190978"/>
            <a:ext cx="28467126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 defTabSz="4384675" eaLnBrk="0" hangingPunct="0"/>
            <a:r>
              <a:rPr lang="en-US" sz="4000">
                <a:solidFill>
                  <a:srgbClr val="0079C1"/>
                </a:solidFill>
                <a:latin typeface="Calibri" panose="020F0502020204030204" pitchFamily="34" charset="0"/>
              </a:rPr>
              <a:t>Excerpt from the Proceedings of the 2019 COMSOL Conference in Cambridge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D51C328-7747-C64D-8AE3-B06012BEF968}"/>
              </a:ext>
            </a:extLst>
          </p:cNvPr>
          <p:cNvSpPr/>
          <p:nvPr/>
        </p:nvSpPr>
        <p:spPr>
          <a:xfrm>
            <a:off x="900000" y="1168074"/>
            <a:ext cx="28467126" cy="40467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0BC61C2-14BE-2F4D-BB4C-A27ABC532A8E}"/>
              </a:ext>
            </a:extLst>
          </p:cNvPr>
          <p:cNvSpPr txBox="1"/>
          <p:nvPr/>
        </p:nvSpPr>
        <p:spPr>
          <a:xfrm>
            <a:off x="0" y="158381"/>
            <a:ext cx="30275213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endParaRPr lang="en-US" sz="4000" i="1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CDBC56B-29D0-CA4A-8DA9-C13301CCFC8B}"/>
              </a:ext>
            </a:extLst>
          </p:cNvPr>
          <p:cNvSpPr txBox="1"/>
          <p:nvPr/>
        </p:nvSpPr>
        <p:spPr>
          <a:xfrm rot="-5400000">
            <a:off x="-20849215" y="21047937"/>
            <a:ext cx="42803764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endParaRPr lang="en-US" sz="4000" i="1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90C208-AB3F-2E48-B4FF-98CD9E165942}"/>
              </a:ext>
            </a:extLst>
          </p:cNvPr>
          <p:cNvSpPr/>
          <p:nvPr/>
        </p:nvSpPr>
        <p:spPr>
          <a:xfrm>
            <a:off x="900000" y="865316"/>
            <a:ext cx="28467126" cy="40325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Bildobjekt 32" descr="C:\Users\muon\Dropbox\Daniel_Comsol_2019\comsol_conference_2019\paper\figurer\FACTS SVC, Parkdale_Master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078" y="11945891"/>
            <a:ext cx="10134719" cy="5733661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Bildobjekt 33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73224" y="23569760"/>
            <a:ext cx="10601048" cy="79507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Bildobjekt 34" descr="C:\Users\muon\Dropbox\Daniel_Comsol_2019\comsol_conference_2019\figurer\Bilder_till_abstract\wire_force_mesh.pn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6749" y="8842957"/>
            <a:ext cx="7833053" cy="5440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1360" y="14815779"/>
            <a:ext cx="11054470" cy="8290853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0319" y="24234388"/>
            <a:ext cx="11265912" cy="8564391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F4FC7CCE-9954-4F1E-8275-798246BB7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6591" y="20045744"/>
            <a:ext cx="13029272" cy="3781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984" tIns="43492" rIns="86984" bIns="43492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4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0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170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None/>
            </a:pPr>
            <a:r>
              <a:rPr lang="en-US" altLang="nl-NL" sz="4800" b="1" dirty="0">
                <a:cs typeface="Calibri" panose="020F0502020204030204" pitchFamily="34" charset="0"/>
              </a:rPr>
              <a:t>THEORY</a:t>
            </a:r>
            <a:r>
              <a:rPr lang="en-US" altLang="nl-NL" sz="4800" dirty="0">
                <a:cs typeface="Calibri" panose="020F0502020204030204" pitchFamily="34" charset="0"/>
              </a:rPr>
              <a:t>: </a:t>
            </a:r>
            <a:r>
              <a:rPr lang="en-US" sz="4800" dirty="0"/>
              <a:t>AC produce alternating magnetic fields which induces eddy currents in the conductor. As a result the majority of charge transport occurs close to the surface of the conductor (Fig. 2). This is known as the skin effect.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401</Words>
  <Application>Microsoft Office PowerPoint</Application>
  <PresentationFormat>Custom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Cambria Math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2012-02-06T09:32:21Z</dcterms:created>
  <dcterms:modified xsi:type="dcterms:W3CDTF">2019-08-06T09:46:28Z</dcterms:modified>
</cp:coreProperties>
</file>